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8" r:id="rId2"/>
    <p:sldId id="280" r:id="rId3"/>
    <p:sldId id="281" r:id="rId4"/>
    <p:sldId id="291" r:id="rId5"/>
    <p:sldId id="292" r:id="rId6"/>
    <p:sldId id="293" r:id="rId7"/>
    <p:sldId id="294" r:id="rId8"/>
    <p:sldId id="295" r:id="rId9"/>
    <p:sldId id="296" r:id="rId10"/>
    <p:sldId id="297" r:id="rId11"/>
    <p:sldId id="286" r:id="rId12"/>
    <p:sldId id="27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6B0"/>
    <a:srgbClr val="4D5EFF"/>
    <a:srgbClr val="C300FF"/>
    <a:srgbClr val="FFF1FF"/>
    <a:srgbClr val="FFCCFF"/>
    <a:srgbClr val="F4DBCD"/>
    <a:srgbClr val="9A77DA"/>
    <a:srgbClr val="BC575C"/>
    <a:srgbClr val="B46161"/>
    <a:srgbClr val="FD97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FA220EE-ED1F-4DBA-98A4-FBE62A725004}">
  <a:tblStyle styleId="{FFA220EE-ED1F-4DBA-98A4-FBE62A725004}" styleName="Hyland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100000"/>
            </a:schemeClr>
          </a:solidFill>
        </a:fill>
      </a:tcStyle>
    </a:wholeTbl>
    <a:band1H>
      <a:tcStyle>
        <a:tcBdr/>
        <a:fill>
          <a:solidFill>
            <a:schemeClr val="accent5">
              <a:tint val="10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6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5429" autoAdjust="0"/>
  </p:normalViewPr>
  <p:slideViewPr>
    <p:cSldViewPr showGuides="1">
      <p:cViewPr varScale="1">
        <p:scale>
          <a:sx n="94" d="100"/>
          <a:sy n="94" d="100"/>
        </p:scale>
        <p:origin x="109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-58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gif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04133-B5B0-4351-8158-4F0E5EB1E2BF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8F7F9-57EC-49CF-9FCD-2B781E4B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Sharing code is a problem that all programming languages need to solve. Obviously, we can’t all share the same computer, there needs to be a way to share code across different programs to save time and be more efficient.</a:t>
            </a:r>
          </a:p>
          <a:p>
            <a:r>
              <a:rPr lang="en-US" dirty="0"/>
              <a:t>“Don’t reinvent the wheel!”</a:t>
            </a:r>
          </a:p>
          <a:p>
            <a:r>
              <a:rPr lang="en-US" dirty="0"/>
              <a:t>Python has an import system that allows programmers to pull in modules, classes and functions and use them within their programs.</a:t>
            </a:r>
          </a:p>
          <a:p>
            <a:r>
              <a:rPr lang="en-US" dirty="0"/>
              <a:t>In Python, a module can be imported by name using the “import” statement.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9889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Repl project uses: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Import</a:t>
            </a:r>
          </a:p>
          <a:p>
            <a:pPr marL="171450" indent="-171450">
              <a:buFontTx/>
              <a:buChar char="-"/>
            </a:pPr>
            <a:r>
              <a:rPr lang="en-US" dirty="0"/>
              <a:t>Packages</a:t>
            </a:r>
          </a:p>
          <a:p>
            <a:pPr marL="171450" indent="-171450">
              <a:buFontTx/>
              <a:buChar char="-"/>
            </a:pPr>
            <a:r>
              <a:rPr lang="en-US" dirty="0"/>
              <a:t>F Strings</a:t>
            </a:r>
          </a:p>
          <a:p>
            <a:pPr marL="171450" indent="-171450">
              <a:buFontTx/>
              <a:buChar char="-"/>
            </a:pPr>
            <a:r>
              <a:rPr lang="en-US" dirty="0"/>
              <a:t>Async/Await</a:t>
            </a:r>
          </a:p>
          <a:p>
            <a:pPr marL="171450" indent="-171450">
              <a:buFontTx/>
              <a:buChar char="-"/>
            </a:pPr>
            <a:r>
              <a:rPr lang="en-US" dirty="0"/>
              <a:t>Replit Secrets</a:t>
            </a:r>
          </a:p>
          <a:p>
            <a:pPr marL="171450" indent="-171450">
              <a:buFontTx/>
              <a:buChar char="-"/>
            </a:pPr>
            <a:r>
              <a:rPr lang="en-US" dirty="0"/>
              <a:t>Decorators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Keyword Arguments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0" indent="0">
              <a:buFontTx/>
              <a:buNone/>
            </a:pPr>
            <a:r>
              <a:rPr lang="en-US" b="1" dirty="0"/>
              <a:t>Emphasize that students do not need to fully understand these concepts in order to use them to create some great bots!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33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we will be using </a:t>
            </a:r>
          </a:p>
          <a:p>
            <a:r>
              <a:rPr lang="en-US" dirty="0"/>
              <a:t>Import discord</a:t>
            </a:r>
          </a:p>
          <a:p>
            <a:r>
              <a:rPr lang="en-US" dirty="0"/>
              <a:t>In the code-along for this lesson.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386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 strings allow for string interpolation – basically, you can put expression values inside of strings without having to append them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Take a look at this example we have two variables – the x variable uses the name variable to create its value! </a:t>
            </a:r>
            <a:r>
              <a:rPr lang="en-US" b="1" dirty="0"/>
              <a:t>What will be printed when the code runs?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It says “Hi, John!”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These are just like normal strings, but they have the letter ‘f’ in front of them. Then, within the strings, curly brackets can surround expressions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70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There are a ton of additional topics that we will need to use to make the Discord bot work.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It is more important to be able to use these things than actually understand them, so here are some rapid-fire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72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These keywords allow Python to do things that take a while without completely freezing execution. We will use async and await to send messages in discord.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75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Students should check out the docs to learn more. In general, the ability to read documentation and learning how to work with APIs is one of the most powerful skills a programmer can learn.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12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Replit secrets are a way to store sensitive data in programs. They can be accessed through the </a:t>
            </a:r>
            <a:r>
              <a:rPr lang="en-US" dirty="0" err="1"/>
              <a:t>os</a:t>
            </a:r>
            <a:r>
              <a:rPr lang="en-US" dirty="0"/>
              <a:t> of the Replit virtual machine – this will be built into the starter code for the discord bot.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428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Decorators are very complex, but can be used very simply. Just do @something to wrap a function with some other function. We will use decorators to designate which functions should respond to Discord API events (e.g., logged in, received message).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https://realpython.com/primer-on-python-decorators/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7674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Keyword arguments are a way to pass values to functions by name instead of by order. Usually, you would just pass the values, and the function would know the order. With keyword arguments (or </a:t>
            </a:r>
            <a:r>
              <a:rPr lang="en-US" dirty="0" err="1"/>
              <a:t>kwargs</a:t>
            </a:r>
            <a:r>
              <a:rPr lang="en-US" dirty="0"/>
              <a:t>), parameters can be specified. This helps make code clearer, and enables functions with default parameter values (like </a:t>
            </a:r>
            <a:r>
              <a:rPr lang="en-US" dirty="0" err="1"/>
              <a:t>proj</a:t>
            </a:r>
            <a:r>
              <a:rPr lang="en-US" dirty="0"/>
              <a:t>=“Web”).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https://www.educative.io/answers/what-are-keyword-arguments-in-python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869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1,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33982278"/>
      </p:ext>
    </p:extLst>
  </p:cSld>
  <p:clrMapOvr>
    <a:masterClrMapping/>
  </p:clrMapOvr>
  <p:transition>
    <p:fade/>
  </p:transition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5181600" cy="6858000"/>
          </a:xfrm>
          <a:prstGeom prst="rect">
            <a:avLst/>
          </a:prstGeom>
          <a:solidFill>
            <a:schemeClr val="bg2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62162"/>
            <a:ext cx="4572000" cy="2738438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0200" y="2062162"/>
            <a:ext cx="6400800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8402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75844" y="274320"/>
            <a:ext cx="11640312" cy="6309360"/>
          </a:xfrm>
          <a:solidFill>
            <a:schemeClr val="accent5"/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43400"/>
            <a:ext cx="10972800" cy="1828800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3598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1120"/>
            <a:ext cx="10972800" cy="1375761"/>
          </a:xfrm>
        </p:spPr>
        <p:txBody>
          <a:bodyPr anchor="ctr">
            <a:sp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210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486401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143000"/>
            <a:ext cx="54864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95721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6576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2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1534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7549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27432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90678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0424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5486400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54864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028701"/>
            <a:ext cx="5486398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599" y="1600202"/>
            <a:ext cx="5486399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7176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672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672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534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534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950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Four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766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766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22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22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7800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67800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2959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8944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 bwMode="auto">
          <a:xfrm>
            <a:off x="9525000" y="0"/>
            <a:ext cx="2667000" cy="6858000"/>
          </a:xfrm>
          <a:prstGeom prst="rect">
            <a:avLst/>
          </a:prstGeom>
          <a:solidFill>
            <a:srgbClr val="EFEFF0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accent3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1,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92362659"/>
      </p:ext>
    </p:extLst>
  </p:cSld>
  <p:clrMapOvr>
    <a:masterClrMapping/>
  </p:clrMapOvr>
  <p:transition>
    <p:fade/>
  </p:transition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a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80989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L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1772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Medi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4297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842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0969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ri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1967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Second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655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Tertiary">
    <p:bg>
      <p:bgPr>
        <a:solidFill>
          <a:srgbClr val="0058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3486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Gradient">
    <p:bg>
      <p:bgPr>
        <a:gradFill flip="none" rotWithShape="1">
          <a:gsLst>
            <a:gs pos="0">
              <a:schemeClr val="accent2"/>
            </a:gs>
            <a:gs pos="100000">
              <a:schemeClr val="accent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7189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7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544458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525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bg1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1,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446050400"/>
      </p:ext>
    </p:extLst>
  </p:cSld>
  <p:clrMapOvr>
    <a:masterClrMapping/>
  </p:clrMapOvr>
  <p:transition>
    <p:fade/>
  </p:transition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nimated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apezoid 12">
            <a:extLst>
              <a:ext uri="{FF2B5EF4-FFF2-40B4-BE49-F238E27FC236}">
                <a16:creationId xmlns:a16="http://schemas.microsoft.com/office/drawing/2014/main" id="{5DD5D4CC-621C-41F8-8ABA-55DAA028ECBB}"/>
              </a:ext>
            </a:extLst>
          </p:cNvPr>
          <p:cNvSpPr/>
          <p:nvPr userDrawn="1"/>
        </p:nvSpPr>
        <p:spPr>
          <a:xfrm rot="10800000">
            <a:off x="4724400" y="4191000"/>
            <a:ext cx="2743200" cy="609600"/>
          </a:xfrm>
          <a:prstGeom prst="trapezoid">
            <a:avLst>
              <a:gd name="adj" fmla="val 1174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" name="Group 1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31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79028 L 5.55112E-17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51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7007 L 0 0.0444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24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000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/>
          <p:cNvSpPr>
            <a:spLocks noEditPoints="1"/>
          </p:cNvSpPr>
          <p:nvPr userDrawn="1"/>
        </p:nvSpPr>
        <p:spPr bwMode="auto">
          <a:xfrm>
            <a:off x="5155469" y="3117914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100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7971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losing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gradFill flip="none" rotWithShape="1">
            <a:gsLst>
              <a:gs pos="1000">
                <a:srgbClr val="53BD4E"/>
              </a:gs>
              <a:gs pos="100000">
                <a:srgbClr val="00CBE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2" name="Freeform 21"/>
          <p:cNvSpPr/>
          <p:nvPr userDrawn="1"/>
        </p:nvSpPr>
        <p:spPr bwMode="auto">
          <a:xfrm flipV="1">
            <a:off x="3757578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Freeform 22"/>
          <p:cNvSpPr/>
          <p:nvPr userDrawn="1"/>
        </p:nvSpPr>
        <p:spPr bwMode="auto">
          <a:xfrm flipH="1" flipV="1">
            <a:off x="6502400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solidFill>
            <a:srgbClr val="565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267200" y="4800600"/>
            <a:ext cx="3657600" cy="205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6" name="Freeform 25"/>
          <p:cNvSpPr/>
          <p:nvPr userDrawn="1"/>
        </p:nvSpPr>
        <p:spPr bwMode="auto">
          <a:xfrm flipH="1">
            <a:off x="7010400" y="3824258"/>
            <a:ext cx="914400" cy="27432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Freeform 26"/>
          <p:cNvSpPr/>
          <p:nvPr userDrawn="1"/>
        </p:nvSpPr>
        <p:spPr bwMode="auto">
          <a:xfrm>
            <a:off x="4267200" y="3824258"/>
            <a:ext cx="914400" cy="2743200"/>
          </a:xfrm>
          <a:custGeom>
            <a:avLst/>
            <a:gdLst>
              <a:gd name="connsiteX0" fmla="*/ 0 w 914400"/>
              <a:gd name="connsiteY0" fmla="*/ 0 h 2743200"/>
              <a:gd name="connsiteX1" fmla="*/ 457200 w 914400"/>
              <a:gd name="connsiteY1" fmla="*/ 0 h 2743200"/>
              <a:gd name="connsiteX2" fmla="*/ 914400 w 914400"/>
              <a:gd name="connsiteY2" fmla="*/ 2743200 h 2743200"/>
              <a:gd name="connsiteX3" fmla="*/ 457200 w 914400"/>
              <a:gd name="connsiteY3" fmla="*/ 2743200 h 2743200"/>
              <a:gd name="connsiteX4" fmla="*/ 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0" y="0"/>
                </a:moveTo>
                <a:lnTo>
                  <a:pt x="457200" y="0"/>
                </a:lnTo>
                <a:lnTo>
                  <a:pt x="914400" y="2743200"/>
                </a:lnTo>
                <a:lnTo>
                  <a:pt x="457200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 27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21"/>
          <p:cNvSpPr>
            <a:spLocks noEditPoints="1"/>
          </p:cNvSpPr>
          <p:nvPr userDrawn="1"/>
        </p:nvSpPr>
        <p:spPr bwMode="auto">
          <a:xfrm>
            <a:off x="5155469" y="3117458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438400" y="4572000"/>
            <a:ext cx="7315200" cy="457200"/>
          </a:xfrm>
        </p:spPr>
        <p:txBody>
          <a:bodyPr>
            <a:noAutofit/>
          </a:bodyPr>
          <a:lstStyle>
            <a:lvl1pPr marL="5715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>
                <a:solidFill>
                  <a:schemeClr val="bg1"/>
                </a:solidFill>
              </a:defRPr>
            </a:lvl2pPr>
            <a:lvl3pPr marL="800100" indent="0" algn="ctr">
              <a:buNone/>
              <a:defRPr sz="1800">
                <a:solidFill>
                  <a:schemeClr val="bg1"/>
                </a:solidFill>
              </a:defRPr>
            </a:lvl3pPr>
            <a:lvl4pPr marL="1198563" indent="0" algn="ctr">
              <a:buNone/>
              <a:defRPr sz="1600">
                <a:solidFill>
                  <a:schemeClr val="bg1"/>
                </a:solidFill>
              </a:defRPr>
            </a:lvl4pPr>
            <a:lvl5pPr marL="1604962" indent="0" algn="ctr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&lt;Call to action&gt;</a:t>
            </a:r>
          </a:p>
        </p:txBody>
      </p:sp>
    </p:spTree>
    <p:extLst>
      <p:ext uri="{BB962C8B-B14F-4D97-AF65-F5344CB8AC3E}">
        <p14:creationId xmlns:p14="http://schemas.microsoft.com/office/powerpoint/2010/main" val="15857431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7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70000" decel="2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4 " pathEditMode="relative" rAng="0" ptsTypes="AA">
                                      <p:cBhvr>
                                        <p:cTn id="38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022E-16 L 0 0.01667 " pathEditMode="relative" rAng="0" ptsTypes="AA">
                                      <p:cBhvr>
                                        <p:cTn id="40" dur="13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3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380"/>
                                  </p:stCondLst>
                                  <p:childTnLst>
                                    <p:animMotion origin="layout" path="M 0 1.85185E-6 L 0 0.1 " pathEditMode="relative" rAng="0" ptsTypes="AA">
                                      <p:cBhvr>
                                        <p:cTn id="63" dur="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25764 L 5.55112E-17 0.1423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25764 L 0 0.14236 " pathEditMode="relative" rAng="0" ptsTypes="AA">
                                      <p:cBhvr>
                                        <p:cTn id="81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3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30"/>
                            </p:stCondLst>
                            <p:childTnLst>
                              <p:par>
                                <p:cTn id="8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3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6" grpId="6" animBg="1"/>
      <p:bldP spid="26" grpId="7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7" grpId="6" animBg="1"/>
      <p:bldP spid="27" grpId="7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ram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275844" y="274320"/>
            <a:ext cx="11640312" cy="6309360"/>
          </a:xfrm>
          <a:prstGeom prst="rect">
            <a:avLst/>
          </a:prstGeom>
          <a:noFill/>
          <a:ln w="5715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600512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1118-6541-467B-AB71-EAB046115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B97EB-ED75-4EDB-8F10-F21465C7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686800" cy="5257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B1A47-1029-4EF2-AB59-A978C590A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96400" y="1143000"/>
            <a:ext cx="2514600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68143-0EE0-4783-89E1-5EA55EC5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BB4D3-DC82-4F22-84F1-DA3E8BF6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A4EFE-6E2A-4694-BE6D-C4EB3FAB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254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2049-244A-43A9-88AF-6787D327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8E15E2-4FEA-40B8-945D-0B65E7AB7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124200" y="1143000"/>
            <a:ext cx="8686800" cy="5257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CC6DC-B05C-4067-BC75-5292D1CF2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43000"/>
            <a:ext cx="2514599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517C-C18A-4977-84E8-E92783D4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D6DB1-8D60-4505-A190-4A11920A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2A32F-FDE5-4A2A-A5AF-32CCAB7B7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0284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99D5C-A5D8-4D18-92D3-1790284F7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90A79-549C-47E8-92BE-BDE73DBB4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81E6-4801-4B57-BCF5-7A957125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8FF66-4096-4B53-BDE2-48B92948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9FE22-CE81-47A2-9C57-58EADEE2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1A0692-27FF-492F-82F1-7C5A96123CBF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73769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E3BAA-4353-4449-B9AC-D52594A67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96400" y="228600"/>
            <a:ext cx="25146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E1CD9-D44A-45C2-A358-22F8C3110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86868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1B038-654A-4C00-8E40-A96929AE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CB0D3-C000-4D4E-BCB4-E950A3FD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58687-6661-4CCF-9D72-C63BAC7E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4F799F-F405-43CF-BB9D-38C9E6354058}"/>
              </a:ext>
            </a:extLst>
          </p:cNvPr>
          <p:cNvCxnSpPr>
            <a:cxnSpLocks/>
          </p:cNvCxnSpPr>
          <p:nvPr userDrawn="1"/>
        </p:nvCxnSpPr>
        <p:spPr>
          <a:xfrm>
            <a:off x="9182100" y="228600"/>
            <a:ext cx="0" cy="640080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67173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062162"/>
            <a:ext cx="3429000" cy="2738438"/>
          </a:xfrm>
        </p:spPr>
        <p:txBody>
          <a:bodyPr anchor="ctr">
            <a:normAutofit/>
          </a:bodyPr>
          <a:lstStyle>
            <a:lvl1pPr algn="ctr">
              <a:defRPr sz="4000" baseline="0"/>
            </a:lvl1pPr>
          </a:lstStyle>
          <a:p>
            <a:r>
              <a:rPr lang="en-US" dirty="0"/>
              <a:t>Type “Agenda”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724401" y="2062162"/>
            <a:ext cx="7086599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Item 1</a:t>
            </a:r>
          </a:p>
          <a:p>
            <a:pPr lvl="0"/>
            <a:r>
              <a:rPr lang="en-US" dirty="0"/>
              <a:t>Item 2</a:t>
            </a:r>
          </a:p>
          <a:p>
            <a:pPr lvl="0"/>
            <a:r>
              <a:rPr lang="en-US" dirty="0"/>
              <a:t>Item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2062162"/>
            <a:ext cx="0" cy="273843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2396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2600" y="690562"/>
            <a:ext cx="8229600" cy="4110038"/>
          </a:xfrm>
        </p:spPr>
        <p:txBody>
          <a:bodyPr tIns="0" anchor="ctr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Notable Quote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59798" y="4983109"/>
            <a:ext cx="2922402" cy="523220"/>
          </a:xfrm>
          <a:solidFill>
            <a:schemeClr val="tx2"/>
          </a:solidFill>
        </p:spPr>
        <p:txBody>
          <a:bodyPr wrap="none" lIns="91440" tIns="45720" rIns="91440" bIns="45720" anchor="ctr">
            <a:spAutoFit/>
          </a:bodyPr>
          <a:lstStyle>
            <a:lvl1pPr marL="112713" indent="0" algn="r">
              <a:buFont typeface="Wingdings" panose="05000000000000000000" pitchFamily="2" charset="2"/>
              <a:buNone/>
              <a:defRPr sz="2800" b="1" spc="3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Attribution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10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Freeform 11"/>
          <p:cNvSpPr>
            <a:spLocks noChangeAspect="1"/>
          </p:cNvSpPr>
          <p:nvPr userDrawn="1"/>
        </p:nvSpPr>
        <p:spPr bwMode="auto">
          <a:xfrm>
            <a:off x="380995" y="685800"/>
            <a:ext cx="1055590" cy="914400"/>
          </a:xfrm>
          <a:custGeom>
            <a:avLst/>
            <a:gdLst>
              <a:gd name="connsiteX0" fmla="*/ 831476 w 923645"/>
              <a:gd name="connsiteY0" fmla="*/ 0 h 800100"/>
              <a:gd name="connsiteX1" fmla="*/ 923645 w 923645"/>
              <a:gd name="connsiteY1" fmla="*/ 174531 h 800100"/>
              <a:gd name="connsiteX2" fmla="*/ 767743 w 923645"/>
              <a:gd name="connsiteY2" fmla="*/ 279937 h 800100"/>
              <a:gd name="connsiteX3" fmla="*/ 719698 w 923645"/>
              <a:gd name="connsiteY3" fmla="*/ 403972 h 800100"/>
              <a:gd name="connsiteX4" fmla="*/ 923645 w 923645"/>
              <a:gd name="connsiteY4" fmla="*/ 403972 h 800100"/>
              <a:gd name="connsiteX5" fmla="*/ 923645 w 923645"/>
              <a:gd name="connsiteY5" fmla="*/ 800100 h 800100"/>
              <a:gd name="connsiteX6" fmla="*/ 497121 w 923645"/>
              <a:gd name="connsiteY6" fmla="*/ 800100 h 800100"/>
              <a:gd name="connsiteX7" fmla="*/ 497121 w 923645"/>
              <a:gd name="connsiteY7" fmla="*/ 471628 h 800100"/>
              <a:gd name="connsiteX8" fmla="*/ 572621 w 923645"/>
              <a:gd name="connsiteY8" fmla="*/ 185317 h 800100"/>
              <a:gd name="connsiteX9" fmla="*/ 831476 w 923645"/>
              <a:gd name="connsiteY9" fmla="*/ 0 h 800100"/>
              <a:gd name="connsiteX10" fmla="*/ 334356 w 923645"/>
              <a:gd name="connsiteY10" fmla="*/ 0 h 800100"/>
              <a:gd name="connsiteX11" fmla="*/ 426524 w 923645"/>
              <a:gd name="connsiteY11" fmla="*/ 174531 h 800100"/>
              <a:gd name="connsiteX12" fmla="*/ 270622 w 923645"/>
              <a:gd name="connsiteY12" fmla="*/ 279937 h 800100"/>
              <a:gd name="connsiteX13" fmla="*/ 222577 w 923645"/>
              <a:gd name="connsiteY13" fmla="*/ 403972 h 800100"/>
              <a:gd name="connsiteX14" fmla="*/ 426524 w 923645"/>
              <a:gd name="connsiteY14" fmla="*/ 403972 h 800100"/>
              <a:gd name="connsiteX15" fmla="*/ 426524 w 923645"/>
              <a:gd name="connsiteY15" fmla="*/ 800100 h 800100"/>
              <a:gd name="connsiteX16" fmla="*/ 0 w 923645"/>
              <a:gd name="connsiteY16" fmla="*/ 800100 h 800100"/>
              <a:gd name="connsiteX17" fmla="*/ 0 w 923645"/>
              <a:gd name="connsiteY17" fmla="*/ 471628 h 800100"/>
              <a:gd name="connsiteX18" fmla="*/ 75499 w 923645"/>
              <a:gd name="connsiteY18" fmla="*/ 185317 h 800100"/>
              <a:gd name="connsiteX19" fmla="*/ 334356 w 923645"/>
              <a:gd name="connsiteY19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23645" h="800100">
                <a:moveTo>
                  <a:pt x="831476" y="0"/>
                </a:moveTo>
                <a:lnTo>
                  <a:pt x="923645" y="174531"/>
                </a:lnTo>
                <a:cubicBezTo>
                  <a:pt x="848472" y="209830"/>
                  <a:pt x="796505" y="244966"/>
                  <a:pt x="767743" y="279937"/>
                </a:cubicBezTo>
                <a:cubicBezTo>
                  <a:pt x="738982" y="314909"/>
                  <a:pt x="722966" y="356254"/>
                  <a:pt x="719698" y="403972"/>
                </a:cubicBezTo>
                <a:lnTo>
                  <a:pt x="923645" y="403972"/>
                </a:lnTo>
                <a:lnTo>
                  <a:pt x="923645" y="800100"/>
                </a:lnTo>
                <a:lnTo>
                  <a:pt x="497121" y="800100"/>
                </a:lnTo>
                <a:lnTo>
                  <a:pt x="497121" y="471628"/>
                </a:lnTo>
                <a:cubicBezTo>
                  <a:pt x="497121" y="350697"/>
                  <a:pt x="522288" y="255261"/>
                  <a:pt x="572621" y="185317"/>
                </a:cubicBezTo>
                <a:cubicBezTo>
                  <a:pt x="622954" y="115374"/>
                  <a:pt x="709239" y="53601"/>
                  <a:pt x="831476" y="0"/>
                </a:cubicBezTo>
                <a:close/>
                <a:moveTo>
                  <a:pt x="334356" y="0"/>
                </a:moveTo>
                <a:lnTo>
                  <a:pt x="426524" y="174531"/>
                </a:lnTo>
                <a:cubicBezTo>
                  <a:pt x="351351" y="209830"/>
                  <a:pt x="299384" y="244966"/>
                  <a:pt x="270622" y="279937"/>
                </a:cubicBezTo>
                <a:cubicBezTo>
                  <a:pt x="241860" y="314909"/>
                  <a:pt x="225845" y="356254"/>
                  <a:pt x="222577" y="403972"/>
                </a:cubicBezTo>
                <a:lnTo>
                  <a:pt x="426524" y="403972"/>
                </a:lnTo>
                <a:lnTo>
                  <a:pt x="426524" y="800100"/>
                </a:lnTo>
                <a:lnTo>
                  <a:pt x="0" y="800100"/>
                </a:lnTo>
                <a:lnTo>
                  <a:pt x="0" y="471628"/>
                </a:lnTo>
                <a:cubicBezTo>
                  <a:pt x="0" y="350697"/>
                  <a:pt x="25167" y="255261"/>
                  <a:pt x="75499" y="185317"/>
                </a:cubicBezTo>
                <a:cubicBezTo>
                  <a:pt x="125833" y="115374"/>
                  <a:pt x="212118" y="53601"/>
                  <a:pt x="3343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2"/>
          <p:cNvSpPr>
            <a:spLocks noChangeAspect="1"/>
          </p:cNvSpPr>
          <p:nvPr userDrawn="1"/>
        </p:nvSpPr>
        <p:spPr bwMode="auto">
          <a:xfrm>
            <a:off x="10363200" y="3886200"/>
            <a:ext cx="1055590" cy="914400"/>
          </a:xfrm>
          <a:custGeom>
            <a:avLst/>
            <a:gdLst>
              <a:gd name="connsiteX0" fmla="*/ 752200 w 1397580"/>
              <a:gd name="connsiteY0" fmla="*/ 0 h 1210643"/>
              <a:gd name="connsiteX1" fmla="*/ 1397580 w 1397580"/>
              <a:gd name="connsiteY1" fmla="*/ 0 h 1210643"/>
              <a:gd name="connsiteX2" fmla="*/ 1397580 w 1397580"/>
              <a:gd name="connsiteY2" fmla="*/ 497016 h 1210643"/>
              <a:gd name="connsiteX3" fmla="*/ 1283340 w 1397580"/>
              <a:gd name="connsiteY3" fmla="*/ 930978 h 1210643"/>
              <a:gd name="connsiteX4" fmla="*/ 893145 w 1397580"/>
              <a:gd name="connsiteY4" fmla="*/ 1210643 h 1210643"/>
              <a:gd name="connsiteX5" fmla="*/ 752200 w 1397580"/>
              <a:gd name="connsiteY5" fmla="*/ 946556 h 1210643"/>
              <a:gd name="connsiteX6" fmla="*/ 988839 w 1397580"/>
              <a:gd name="connsiteY6" fmla="*/ 787066 h 1210643"/>
              <a:gd name="connsiteX7" fmla="*/ 1060796 w 1397580"/>
              <a:gd name="connsiteY7" fmla="*/ 599387 h 1210643"/>
              <a:gd name="connsiteX8" fmla="*/ 752200 w 1397580"/>
              <a:gd name="connsiteY8" fmla="*/ 599387 h 1210643"/>
              <a:gd name="connsiteX9" fmla="*/ 0 w 1397580"/>
              <a:gd name="connsiteY9" fmla="*/ 0 h 1210643"/>
              <a:gd name="connsiteX10" fmla="*/ 645379 w 1397580"/>
              <a:gd name="connsiteY10" fmla="*/ 0 h 1210643"/>
              <a:gd name="connsiteX11" fmla="*/ 645379 w 1397580"/>
              <a:gd name="connsiteY11" fmla="*/ 497016 h 1210643"/>
              <a:gd name="connsiteX12" fmla="*/ 531140 w 1397580"/>
              <a:gd name="connsiteY12" fmla="*/ 930978 h 1210643"/>
              <a:gd name="connsiteX13" fmla="*/ 140945 w 1397580"/>
              <a:gd name="connsiteY13" fmla="*/ 1210643 h 1210643"/>
              <a:gd name="connsiteX14" fmla="*/ 0 w 1397580"/>
              <a:gd name="connsiteY14" fmla="*/ 946556 h 1210643"/>
              <a:gd name="connsiteX15" fmla="*/ 236639 w 1397580"/>
              <a:gd name="connsiteY15" fmla="*/ 787066 h 1210643"/>
              <a:gd name="connsiteX16" fmla="*/ 308595 w 1397580"/>
              <a:gd name="connsiteY16" fmla="*/ 599387 h 1210643"/>
              <a:gd name="connsiteX17" fmla="*/ 0 w 1397580"/>
              <a:gd name="connsiteY17" fmla="*/ 599387 h 121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97580" h="1210643">
                <a:moveTo>
                  <a:pt x="752200" y="0"/>
                </a:moveTo>
                <a:lnTo>
                  <a:pt x="1397580" y="0"/>
                </a:lnTo>
                <a:lnTo>
                  <a:pt x="1397580" y="497016"/>
                </a:lnTo>
                <a:cubicBezTo>
                  <a:pt x="1397580" y="679998"/>
                  <a:pt x="1359500" y="824652"/>
                  <a:pt x="1283340" y="930978"/>
                </a:cubicBezTo>
                <a:cubicBezTo>
                  <a:pt x="1207181" y="1037306"/>
                  <a:pt x="1077116" y="1130527"/>
                  <a:pt x="893145" y="1210643"/>
                </a:cubicBezTo>
                <a:lnTo>
                  <a:pt x="752200" y="946556"/>
                </a:lnTo>
                <a:cubicBezTo>
                  <a:pt x="866935" y="893146"/>
                  <a:pt x="945814" y="839983"/>
                  <a:pt x="988839" y="787066"/>
                </a:cubicBezTo>
                <a:cubicBezTo>
                  <a:pt x="1031865" y="734150"/>
                  <a:pt x="1055850" y="671590"/>
                  <a:pt x="1060796" y="599387"/>
                </a:cubicBezTo>
                <a:lnTo>
                  <a:pt x="752200" y="599387"/>
                </a:lnTo>
                <a:close/>
                <a:moveTo>
                  <a:pt x="0" y="0"/>
                </a:moveTo>
                <a:lnTo>
                  <a:pt x="645379" y="0"/>
                </a:lnTo>
                <a:lnTo>
                  <a:pt x="645379" y="497016"/>
                </a:lnTo>
                <a:cubicBezTo>
                  <a:pt x="645379" y="679998"/>
                  <a:pt x="607299" y="824652"/>
                  <a:pt x="531140" y="930978"/>
                </a:cubicBezTo>
                <a:cubicBezTo>
                  <a:pt x="454980" y="1037306"/>
                  <a:pt x="324915" y="1130527"/>
                  <a:pt x="140945" y="1210643"/>
                </a:cubicBezTo>
                <a:lnTo>
                  <a:pt x="0" y="946556"/>
                </a:lnTo>
                <a:cubicBezTo>
                  <a:pt x="114734" y="893146"/>
                  <a:pt x="193614" y="839983"/>
                  <a:pt x="236639" y="787066"/>
                </a:cubicBezTo>
                <a:cubicBezTo>
                  <a:pt x="279664" y="734150"/>
                  <a:pt x="303650" y="671590"/>
                  <a:pt x="308595" y="599387"/>
                </a:cubicBezTo>
                <a:lnTo>
                  <a:pt x="0" y="599387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91408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AC29E-186A-46A5-8C20-9D17D84F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2BAF-5F1C-4995-AC68-7251935C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5817B-0075-4442-8FC5-6345A428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30350-B5AC-4494-8F19-E116B952C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305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D26AC1-0738-4DF2-AD94-A51900A39340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9820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11811000" y="0"/>
            <a:ext cx="381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664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880"/>
            <a:ext cx="11430000" cy="914400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square" lIns="91440" tIns="45720" bIns="0">
            <a:noAutofit/>
          </a:bodyPr>
          <a:lstStyle>
            <a:lvl1pPr>
              <a:lnSpc>
                <a:spcPct val="85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2029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76144-3494-48F5-912E-6FE667D29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  <a:prstGeom prst="rect">
            <a:avLst/>
          </a:prstGeom>
        </p:spPr>
        <p:txBody>
          <a:bodyPr vert="horz" lIns="0" tIns="4572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2797A-0E14-474C-848E-06912870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43000"/>
            <a:ext cx="1143000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217E-6DDA-4383-B366-A0FA149DB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629400"/>
            <a:ext cx="13716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763E-B898-436D-883D-03711491D54A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200A-1E68-4329-B3DC-2AB4387CC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9800" y="6629401"/>
            <a:ext cx="77724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1512A-0CCA-42A8-A940-F6DF060CC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9400" y="6629400"/>
            <a:ext cx="1371600" cy="1142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83" r:id="rId4"/>
    <p:sldLayoutId id="2147483684" r:id="rId5"/>
    <p:sldLayoutId id="2147483654" r:id="rId6"/>
    <p:sldLayoutId id="2147483650" r:id="rId7"/>
    <p:sldLayoutId id="2147483663" r:id="rId8"/>
    <p:sldLayoutId id="2147483662" r:id="rId9"/>
    <p:sldLayoutId id="2147483651" r:id="rId10"/>
    <p:sldLayoutId id="2147483664" r:id="rId11"/>
    <p:sldLayoutId id="2147483665" r:id="rId12"/>
    <p:sldLayoutId id="2147483652" r:id="rId13"/>
    <p:sldLayoutId id="2147483666" r:id="rId14"/>
    <p:sldLayoutId id="2147483667" r:id="rId15"/>
    <p:sldLayoutId id="2147483653" r:id="rId16"/>
    <p:sldLayoutId id="2147483668" r:id="rId17"/>
    <p:sldLayoutId id="2147483669" r:id="rId18"/>
    <p:sldLayoutId id="2147483655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2" r:id="rId31"/>
    <p:sldLayoutId id="2147483681" r:id="rId32"/>
    <p:sldLayoutId id="2147483685" r:id="rId33"/>
    <p:sldLayoutId id="2147483656" r:id="rId34"/>
    <p:sldLayoutId id="2147483657" r:id="rId35"/>
    <p:sldLayoutId id="2147483658" r:id="rId36"/>
    <p:sldLayoutId id="2147483659" r:id="rId37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84313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125" indent="-28416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44" userDrawn="1">
          <p15:clr>
            <a:srgbClr val="F26B43"/>
          </p15:clr>
        </p15:guide>
        <p15:guide id="4" orient="horz" pos="417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it.com/@HylandOutreach/NewPythonTopic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gif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py.readthedocs.io/en/stable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discordpy.readthedocs.io/en/stable/quickstart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99" y="228600"/>
            <a:ext cx="8458201" cy="2743200"/>
          </a:xfrm>
        </p:spPr>
        <p:txBody>
          <a:bodyPr/>
          <a:lstStyle/>
          <a:p>
            <a:r>
              <a:rPr lang="en-US" dirty="0"/>
              <a:t>New Topics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5562741" cy="553998"/>
          </a:xfrm>
        </p:spPr>
        <p:txBody>
          <a:bodyPr/>
          <a:lstStyle/>
          <a:p>
            <a:r>
              <a:rPr lang="en-US" dirty="0"/>
              <a:t>Hy-Tech Club: Python 201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88083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5CA4-A7CA-DC04-2851-192B6C167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New Topics – Keyword arguments 🔑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3EB27A-7F68-D281-5BFD-41B8145642EF}"/>
              </a:ext>
            </a:extLst>
          </p:cNvPr>
          <p:cNvSpPr txBox="1">
            <a:spLocks/>
          </p:cNvSpPr>
          <p:nvPr/>
        </p:nvSpPr>
        <p:spPr>
          <a:xfrm>
            <a:off x="386862" y="1219200"/>
            <a:ext cx="11424138" cy="4876800"/>
          </a:xfrm>
          <a:prstGeom prst="rect">
            <a:avLst/>
          </a:prstGeom>
          <a:solidFill>
            <a:srgbClr val="FFF1FF"/>
          </a:solidFill>
          <a:ln w="57150">
            <a:solidFill>
              <a:srgbClr val="C300FF"/>
            </a:solidFill>
          </a:ln>
        </p:spPr>
        <p:txBody>
          <a:bodyPr vert="horz" lIns="182880" tIns="91440" rIns="0" bIns="0" rtlCol="0" anchor="ctr">
            <a:normAutofit/>
          </a:bodyPr>
          <a:lstStyle>
            <a:lvl1pPr marL="342900" indent="-2857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84313" indent="-2857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9125" indent="-2841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>
              <a:buNone/>
            </a:pPr>
            <a:r>
              <a:rPr lang="en-US" sz="4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251B50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4800" b="0" dirty="0">
                <a:solidFill>
                  <a:srgbClr val="1930FD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4800" b="0" dirty="0" err="1">
                <a:solidFill>
                  <a:srgbClr val="1930FD"/>
                </a:solidFill>
                <a:effectLst/>
                <a:latin typeface="Consolas" panose="020B0609020204030204" pitchFamily="49" charset="0"/>
              </a:rPr>
              <a:t>proj</a:t>
            </a:r>
            <a:r>
              <a:rPr lang="en-US" sz="4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4800" b="0" dirty="0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"Web"</a:t>
            </a: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 marL="57150" indent="0">
              <a:buNone/>
            </a:pP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4800" b="0" dirty="0">
                <a:solidFill>
                  <a:srgbClr val="251B5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4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4800" b="0" dirty="0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4800" b="0" dirty="0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4800" b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4800" b="0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n-US" sz="4800" b="0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--&gt; </a:t>
            </a:r>
            <a:r>
              <a:rPr lang="en-US" sz="4800" b="0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4800" b="0" dirty="0" err="1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proj</a:t>
            </a:r>
            <a:r>
              <a:rPr lang="en-US" sz="4800" b="0" dirty="0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4800" b="0" dirty="0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57150" indent="0">
              <a:buNone/>
            </a:pPr>
            <a:endParaRPr lang="en-US" sz="4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pPr marL="57150" indent="0">
              <a:buNone/>
            </a:pPr>
            <a:r>
              <a:rPr lang="en-US" sz="4800" b="0" dirty="0">
                <a:solidFill>
                  <a:srgbClr val="080218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4800" b="0" dirty="0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"Cher"</a:t>
            </a: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57150" indent="0">
              <a:buNone/>
            </a:pPr>
            <a:r>
              <a:rPr lang="en-US" sz="4800" b="0" dirty="0">
                <a:solidFill>
                  <a:srgbClr val="080218"/>
                </a:solidFill>
                <a:effectLst/>
                <a:latin typeface="Consolas" panose="020B0609020204030204" pitchFamily="49" charset="0"/>
              </a:rPr>
              <a:t>team</a:t>
            </a: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5400" b="1" dirty="0" err="1">
                <a:solidFill>
                  <a:srgbClr val="1930FD"/>
                </a:solidFill>
                <a:effectLst/>
                <a:latin typeface="Consolas" panose="020B0609020204030204" pitchFamily="49" charset="0"/>
              </a:rPr>
              <a:t>proj</a:t>
            </a:r>
            <a:r>
              <a:rPr lang="en-US" sz="5400" b="1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4800" b="0" dirty="0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"Bot"</a:t>
            </a: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5400" b="1" dirty="0">
                <a:solidFill>
                  <a:srgbClr val="1930FD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5400" b="1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4800" b="0" dirty="0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"Cher"</a:t>
            </a:r>
            <a:r>
              <a:rPr lang="en-US" sz="48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06015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C05D26-33C7-4F2C-BC72-F7196074BF4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9100" y="2741612"/>
            <a:ext cx="11353800" cy="1374775"/>
          </a:xfrm>
        </p:spPr>
        <p:txBody>
          <a:bodyPr>
            <a:normAutofit/>
          </a:bodyPr>
          <a:lstStyle/>
          <a:p>
            <a:pPr algn="ctr"/>
            <a:r>
              <a:rPr lang="en-US" sz="3000" b="0" cap="none" dirty="0">
                <a:solidFill>
                  <a:schemeClr val="bg1"/>
                </a:solidFill>
                <a:hlinkClick r:id="rId3"/>
              </a:rPr>
              <a:t>https://replit.com/@HylandOutreach/NewPythonTopics</a:t>
            </a:r>
            <a:endParaRPr lang="en-US" sz="3000" b="0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977787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5089462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F5659E-6310-43D3-AC4A-EB539604D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D19C1E9-F648-4F81-990D-91ED1AA3B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2999"/>
            <a:ext cx="11430000" cy="685799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3600" i="1" dirty="0"/>
              <a:t>How do we </a:t>
            </a:r>
            <a:r>
              <a:rPr lang="en-US" sz="3600" b="1" i="1" dirty="0"/>
              <a:t>share code</a:t>
            </a:r>
            <a:r>
              <a:rPr lang="en-US" sz="3600" i="1" dirty="0"/>
              <a:t> in Python?</a:t>
            </a:r>
          </a:p>
        </p:txBody>
      </p:sp>
      <p:pic>
        <p:nvPicPr>
          <p:cNvPr id="9" name="Picture 8" descr="Hopefully we don't share code like this.">
            <a:extLst>
              <a:ext uri="{FF2B5EF4-FFF2-40B4-BE49-F238E27FC236}">
                <a16:creationId xmlns:a16="http://schemas.microsoft.com/office/drawing/2014/main" id="{CD124B45-D625-47C8-808C-ED5A9447BA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44" y="2121408"/>
            <a:ext cx="5401056" cy="40507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335B81-5CA7-4561-B444-342A5815B1EC}"/>
              </a:ext>
            </a:extLst>
          </p:cNvPr>
          <p:cNvSpPr txBox="1"/>
          <p:nvPr/>
        </p:nvSpPr>
        <p:spPr>
          <a:xfrm>
            <a:off x="5943600" y="2121408"/>
            <a:ext cx="5858256" cy="4111895"/>
          </a:xfrm>
          <a:prstGeom prst="rect">
            <a:avLst/>
          </a:prstGeom>
          <a:solidFill>
            <a:schemeClr val="tx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+mj-lt"/>
                <a:cs typeface="Calibri" panose="020F0502020204030204" pitchFamily="34" charset="0"/>
              </a:rPr>
              <a:t>Imports in Python</a:t>
            </a:r>
            <a:endParaRPr lang="en-US" sz="2400" b="0" dirty="0">
              <a:solidFill>
                <a:schemeClr val="accent6"/>
              </a:solidFill>
              <a:effectLst/>
              <a:latin typeface="+mj-lt"/>
              <a:cs typeface="Calibri" panose="020F0502020204030204" pitchFamily="34" charset="0"/>
            </a:endParaRPr>
          </a:p>
          <a:p>
            <a:endParaRPr lang="en-US" sz="1600" dirty="0">
              <a:solidFill>
                <a:srgbClr val="F92672"/>
              </a:solidFill>
              <a:latin typeface="Fira Code, Consolas,  Courier New"/>
            </a:endParaRPr>
          </a:p>
          <a:p>
            <a:r>
              <a:rPr lang="en-US" sz="32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3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math</a:t>
            </a:r>
          </a:p>
          <a:p>
            <a:br>
              <a:rPr lang="en-US" sz="3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3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32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math.pow</a:t>
            </a:r>
            <a:r>
              <a:rPr lang="en-US" sz="3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3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32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endParaRPr lang="en-US" sz="1600" b="0" dirty="0">
              <a:solidFill>
                <a:srgbClr val="F92672"/>
              </a:solidFill>
              <a:effectLst/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F92672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F92672"/>
              </a:solidFill>
              <a:latin typeface="Consolas" panose="020B0609020204030204" pitchFamily="49" charset="0"/>
            </a:endParaRPr>
          </a:p>
          <a:p>
            <a:endParaRPr lang="en-US" sz="1600" b="0" dirty="0">
              <a:solidFill>
                <a:srgbClr val="F92672"/>
              </a:solidFill>
              <a:effectLst/>
              <a:latin typeface="Consolas" panose="020B0609020204030204" pitchFamily="49" charset="0"/>
            </a:endParaRPr>
          </a:p>
          <a:p>
            <a:endParaRPr lang="en-US" sz="1600" b="0" dirty="0">
              <a:solidFill>
                <a:srgbClr val="F8F8F2"/>
              </a:solidFill>
              <a:effectLst/>
              <a:latin typeface="Fira Code, Consolas,  Courier New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FE0A06-3BE7-4609-8B76-EFF240440B8F}"/>
              </a:ext>
            </a:extLst>
          </p:cNvPr>
          <p:cNvSpPr txBox="1"/>
          <p:nvPr/>
        </p:nvSpPr>
        <p:spPr>
          <a:xfrm>
            <a:off x="9355836" y="2680419"/>
            <a:ext cx="2380488" cy="8494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1" dirty="0">
                <a:solidFill>
                  <a:schemeClr val="accent1"/>
                </a:solidFill>
              </a:rPr>
              <a:t>Import a whole module by name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309CE36-B0BA-467B-8146-E804418422A6}"/>
              </a:ext>
            </a:extLst>
          </p:cNvPr>
          <p:cNvCxnSpPr>
            <a:cxnSpLocks/>
          </p:cNvCxnSpPr>
          <p:nvPr/>
        </p:nvCxnSpPr>
        <p:spPr>
          <a:xfrm flipH="1">
            <a:off x="8763000" y="3105150"/>
            <a:ext cx="527304" cy="0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summer">
            <a:hlinkClick r:id="" action="ppaction://media"/>
            <a:extLst>
              <a:ext uri="{FF2B5EF4-FFF2-40B4-BE49-F238E27FC236}">
                <a16:creationId xmlns:a16="http://schemas.microsoft.com/office/drawing/2014/main" id="{1811987A-EBBE-3D21-6282-5FC16B6CCDB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9576" end="91170.75"/>
                  <p14:fade in="1000" out="1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0944" y="6248400"/>
            <a:ext cx="609600" cy="60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C7D3B7-8A16-A9A3-D49D-EC4B9595EDFD}"/>
              </a:ext>
            </a:extLst>
          </p:cNvPr>
          <p:cNvSpPr txBox="1"/>
          <p:nvPr/>
        </p:nvSpPr>
        <p:spPr>
          <a:xfrm>
            <a:off x="9003998" y="5105400"/>
            <a:ext cx="2380488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1" dirty="0">
                <a:solidFill>
                  <a:schemeClr val="accent1"/>
                </a:solidFill>
              </a:rPr>
              <a:t>Use the module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492C5DC-B861-4C1E-8539-157D74289392}"/>
              </a:ext>
            </a:extLst>
          </p:cNvPr>
          <p:cNvCxnSpPr>
            <a:cxnSpLocks/>
          </p:cNvCxnSpPr>
          <p:nvPr/>
        </p:nvCxnSpPr>
        <p:spPr>
          <a:xfrm flipH="1" flipV="1">
            <a:off x="8458200" y="4953000"/>
            <a:ext cx="685800" cy="304800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12860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7CED5-EDA9-41C5-BE2A-F44049C3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 anchor="ctr">
            <a:normAutofit/>
          </a:bodyPr>
          <a:lstStyle/>
          <a:p>
            <a:r>
              <a:rPr lang="en-US" dirty="0"/>
              <a:t>Package managers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C3043-F31A-413C-A757-A91FB57756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886200" cy="5257787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dirty="0"/>
              <a:t>Imports allow sharing code, but you also need a way to download code!</a:t>
            </a:r>
          </a:p>
          <a:p>
            <a:pPr marL="57150" indent="0">
              <a:buNone/>
            </a:pPr>
            <a:r>
              <a:rPr lang="en-US" dirty="0"/>
              <a:t>Package managers allow this to work. </a:t>
            </a:r>
          </a:p>
          <a:p>
            <a:pPr marL="57150" indent="0">
              <a:buNone/>
            </a:pPr>
            <a:r>
              <a:rPr lang="en-US" dirty="0"/>
              <a:t>In Replit, the Poetry Package Manager for Python is already configured and works automatically!</a:t>
            </a:r>
          </a:p>
          <a:p>
            <a:pPr marL="57150" indent="0">
              <a:buNone/>
            </a:pPr>
            <a:r>
              <a:rPr lang="en-US" dirty="0"/>
              <a:t>So, just import the library you want to use and Replit does the rest for you!</a:t>
            </a:r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73BB78B5-FC41-4B49-833B-026DA663ED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1" r="1668" b="1"/>
          <a:stretch/>
        </p:blipFill>
        <p:spPr>
          <a:xfrm>
            <a:off x="4419600" y="1143000"/>
            <a:ext cx="7391400" cy="52577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749594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B47C9-60BB-5B76-DBF2-07DCA2C09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B4529-32BC-EB4D-46DE-481B89051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0" y="1219200"/>
            <a:ext cx="5334000" cy="3048000"/>
          </a:xfrm>
          <a:solidFill>
            <a:srgbClr val="FFF1FF"/>
          </a:solidFill>
          <a:ln w="38100">
            <a:solidFill>
              <a:srgbClr val="9A77DA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82880" tIns="182880"/>
          <a:lstStyle/>
          <a:p>
            <a:pPr marL="57150" indent="0">
              <a:buNone/>
            </a:pPr>
            <a:r>
              <a:rPr lang="en-US" sz="36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lang="en-US" sz="36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"John"</a:t>
            </a:r>
            <a:endParaRPr lang="en-US" sz="36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pPr marL="57150" indent="0">
              <a:buNone/>
            </a:pPr>
            <a:r>
              <a:rPr lang="en-US" sz="36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x </a:t>
            </a:r>
            <a:r>
              <a:rPr lang="en-US" sz="36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1" dirty="0" err="1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3600" b="1" dirty="0" err="1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"Hi</a:t>
            </a:r>
            <a:r>
              <a:rPr lang="en-US" sz="3600" b="1" dirty="0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1" dirty="0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3600" b="1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3600" b="1" dirty="0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3600" b="1" dirty="0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!"</a:t>
            </a:r>
            <a:endParaRPr lang="en-US" sz="3600" b="1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pPr marL="57150" indent="0">
              <a:buNone/>
            </a:pPr>
            <a:br>
              <a:rPr lang="en-US" sz="36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>
                <a:solidFill>
                  <a:srgbClr val="251B5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6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(x)</a:t>
            </a:r>
          </a:p>
          <a:p>
            <a:pPr marL="57150" indent="0">
              <a:buNone/>
            </a:pPr>
            <a:endParaRPr lang="en-US" b="1" dirty="0">
              <a:latin typeface="Consolas" panose="020B0609020204030204" pitchFamily="49" charset="0"/>
            </a:endParaRPr>
          </a:p>
        </p:txBody>
      </p:sp>
      <p:pic>
        <p:nvPicPr>
          <p:cNvPr id="1028" name="Picture 4" descr="John Pearse Baritone Acoustic Phosphor Bronze Guitar Strings 3210 Open &quot;F&quot;  Tuning, 15-62">
            <a:extLst>
              <a:ext uri="{FF2B5EF4-FFF2-40B4-BE49-F238E27FC236}">
                <a16:creationId xmlns:a16="http://schemas.microsoft.com/office/drawing/2014/main" id="{52FD0429-36E3-407E-6267-0E3123B2D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19200"/>
            <a:ext cx="5334000" cy="5334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aylor Custom GA-e V-Class #1202180118 - shaded edge burst Acoustic guitar  &amp; electro">
            <a:extLst>
              <a:ext uri="{FF2B5EF4-FFF2-40B4-BE49-F238E27FC236}">
                <a16:creationId xmlns:a16="http://schemas.microsoft.com/office/drawing/2014/main" id="{120EDB2E-5A69-BA09-F609-6B8998263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BC575C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45254">
            <a:off x="1509222" y="3180893"/>
            <a:ext cx="2731768" cy="2750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2CB99E-AE6A-A394-21A4-D4ED92CB7898}"/>
              </a:ext>
            </a:extLst>
          </p:cNvPr>
          <p:cNvSpPr/>
          <p:nvPr/>
        </p:nvSpPr>
        <p:spPr bwMode="auto">
          <a:xfrm>
            <a:off x="8763000" y="3048000"/>
            <a:ext cx="2590800" cy="914400"/>
          </a:xfrm>
          <a:prstGeom prst="rect">
            <a:avLst/>
          </a:prstGeom>
          <a:solidFill>
            <a:srgbClr val="9A77DA"/>
          </a:solidFill>
          <a:ln w="50800">
            <a:solidFill>
              <a:schemeClr val="bg1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Consolas" panose="020B0609020204030204" pitchFamily="49" charset="0"/>
                <a:ea typeface="Segoe UI" pitchFamily="34" charset="0"/>
                <a:cs typeface="Segoe UI" pitchFamily="34" charset="0"/>
              </a:rPr>
              <a:t>Hi, John!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5F5438-E4B7-4ADF-B06E-42CFF65CEA48}"/>
              </a:ext>
            </a:extLst>
          </p:cNvPr>
          <p:cNvSpPr txBox="1"/>
          <p:nvPr/>
        </p:nvSpPr>
        <p:spPr>
          <a:xfrm>
            <a:off x="6096000" y="4556328"/>
            <a:ext cx="5239255" cy="170200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4800" b="1" dirty="0">
                <a:solidFill>
                  <a:srgbClr val="FF16B0"/>
                </a:solidFill>
                <a:latin typeface="Consolas" panose="020B0609020204030204" pitchFamily="49" charset="0"/>
              </a:rPr>
              <a:t>f</a:t>
            </a:r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before </a:t>
            </a:r>
            <a:r>
              <a:rPr lang="en-US" sz="4800" b="1" dirty="0">
                <a:solidFill>
                  <a:srgbClr val="C300FF"/>
                </a:solidFill>
                <a:latin typeface="Consolas" panose="020B0609020204030204" pitchFamily="49" charset="0"/>
              </a:rPr>
              <a:t>""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4800" b="1" dirty="0">
                <a:solidFill>
                  <a:srgbClr val="4D5EFF"/>
                </a:solidFill>
                <a:latin typeface="Consolas" panose="020B0609020204030204" pitchFamily="49" charset="0"/>
              </a:rPr>
              <a:t>{</a:t>
            </a:r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and </a:t>
            </a:r>
            <a:r>
              <a:rPr lang="en-US" sz="4800" b="1" dirty="0">
                <a:solidFill>
                  <a:srgbClr val="4D5EFF"/>
                </a:solidFill>
                <a:latin typeface="Consolas" panose="020B0609020204030204" pitchFamily="49" charset="0"/>
              </a:rPr>
              <a:t>}</a:t>
            </a:r>
            <a:r>
              <a:rPr lang="en-US" sz="3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around </a:t>
            </a:r>
            <a:r>
              <a:rPr lang="en-US" sz="3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exprs</a:t>
            </a:r>
            <a:endParaRPr lang="en-US" sz="36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1418695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5CA4-A7CA-DC04-2851-192B6C167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New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EFDC3-2412-10ED-9AC2-5794A3D2E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5400" dirty="0"/>
              <a:t>async/await 🕟</a:t>
            </a:r>
          </a:p>
          <a:p>
            <a:r>
              <a:rPr lang="en-US" sz="5400" dirty="0"/>
              <a:t>Discord.py API 👾</a:t>
            </a:r>
          </a:p>
          <a:p>
            <a:r>
              <a:rPr lang="en-US" sz="5400" dirty="0"/>
              <a:t>Replit Secrets 🔒</a:t>
            </a:r>
          </a:p>
          <a:p>
            <a:r>
              <a:rPr lang="en-US" sz="5400" dirty="0"/>
              <a:t>Function Decorators 🎃</a:t>
            </a:r>
          </a:p>
          <a:p>
            <a:r>
              <a:rPr lang="en-US" sz="5400" dirty="0"/>
              <a:t>Keyword Arguments 🔑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765124-A1BD-5A24-37FC-4CD50F5D0BCB}"/>
              </a:ext>
            </a:extLst>
          </p:cNvPr>
          <p:cNvSpPr txBox="1"/>
          <p:nvPr/>
        </p:nvSpPr>
        <p:spPr>
          <a:xfrm>
            <a:off x="8001000" y="1626199"/>
            <a:ext cx="3288401" cy="360560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3900" dirty="0">
                <a:solidFill>
                  <a:srgbClr val="4D5EFF"/>
                </a:solidFill>
              </a:rPr>
              <a:t>❓</a:t>
            </a:r>
          </a:p>
        </p:txBody>
      </p:sp>
    </p:spTree>
    <p:extLst>
      <p:ext uri="{BB962C8B-B14F-4D97-AF65-F5344CB8AC3E}">
        <p14:creationId xmlns:p14="http://schemas.microsoft.com/office/powerpoint/2010/main" val="25868614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5CA4-A7CA-DC04-2851-192B6C167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New Topics – async/await 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EFDC3-2412-10ED-9AC2-5794A3D2E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862" y="1219200"/>
            <a:ext cx="11430000" cy="2438400"/>
          </a:xfrm>
          <a:solidFill>
            <a:srgbClr val="FFF1FF"/>
          </a:solidFill>
          <a:ln w="57150">
            <a:solidFill>
              <a:srgbClr val="C300FF"/>
            </a:solidFill>
          </a:ln>
        </p:spPr>
        <p:txBody>
          <a:bodyPr lIns="182880" tIns="91440"/>
          <a:lstStyle/>
          <a:p>
            <a:pPr marL="57150" indent="0">
              <a:buNone/>
            </a:pPr>
            <a:r>
              <a:rPr lang="en-US" sz="6600" b="1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sz="60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0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60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000" b="0" dirty="0" err="1">
                <a:solidFill>
                  <a:srgbClr val="251B50"/>
                </a:solidFill>
                <a:effectLst/>
                <a:latin typeface="Consolas" panose="020B0609020204030204" pitchFamily="49" charset="0"/>
              </a:rPr>
              <a:t>long_thing</a:t>
            </a:r>
            <a:r>
              <a:rPr lang="en-US" sz="60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 marL="57150" indent="0">
              <a:buNone/>
            </a:pPr>
            <a:r>
              <a:rPr lang="en-US" sz="60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6600" b="1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sz="60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000" b="0" dirty="0" err="1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start.</a:t>
            </a:r>
            <a:r>
              <a:rPr lang="en-US" sz="6000" b="0" dirty="0" err="1">
                <a:solidFill>
                  <a:srgbClr val="080218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US" sz="60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61BEDE-4612-9F4B-F8A6-517C7F809F30}"/>
              </a:ext>
            </a:extLst>
          </p:cNvPr>
          <p:cNvSpPr txBox="1"/>
          <p:nvPr/>
        </p:nvSpPr>
        <p:spPr>
          <a:xfrm flipH="1">
            <a:off x="381000" y="4038600"/>
            <a:ext cx="11506200" cy="245913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Sometimes, processes take a while</a:t>
            </a:r>
          </a:p>
          <a:p>
            <a:pPr marL="800100" lvl="1" indent="-342900">
              <a:lnSpc>
                <a:spcPct val="90000"/>
              </a:lnSpc>
              <a:spcAft>
                <a:spcPts val="600"/>
              </a:spcAft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Like reading from a database, or going through an API</a:t>
            </a:r>
          </a:p>
          <a:p>
            <a:pPr marL="800100" lvl="1" indent="-342900">
              <a:lnSpc>
                <a:spcPct val="90000"/>
              </a:lnSpc>
              <a:spcAft>
                <a:spcPts val="600"/>
              </a:spcAft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The </a:t>
            </a:r>
            <a:r>
              <a:rPr lang="en-US" sz="3200" b="1" dirty="0">
                <a:solidFill>
                  <a:srgbClr val="FF16B0"/>
                </a:solidFill>
                <a:latin typeface="Consolas" panose="020B0609020204030204" pitchFamily="49" charset="0"/>
              </a:rPr>
              <a:t>await</a:t>
            </a: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keyword lets functions wait for these to complete</a:t>
            </a:r>
          </a:p>
          <a:p>
            <a:pPr marL="800100" lvl="1" indent="-342900">
              <a:lnSpc>
                <a:spcPct val="90000"/>
              </a:lnSpc>
              <a:spcAft>
                <a:spcPts val="600"/>
              </a:spcAft>
              <a:buClr>
                <a:schemeClr val="bg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Functions that wait for things must be marked </a:t>
            </a:r>
            <a:r>
              <a:rPr lang="en-US" sz="3200" b="1" dirty="0">
                <a:solidFill>
                  <a:srgbClr val="FF16B0"/>
                </a:solidFill>
                <a:latin typeface="Consolas" panose="020B0609020204030204" pitchFamily="49" charset="0"/>
              </a:rPr>
              <a:t>async</a:t>
            </a:r>
            <a:endParaRPr lang="en-US" sz="2800" b="1" dirty="0">
              <a:solidFill>
                <a:srgbClr val="FF16B0"/>
              </a:solidFill>
              <a:latin typeface="Consolas" panose="020B0609020204030204" pitchFamily="49" charset="0"/>
            </a:endParaRPr>
          </a:p>
        </p:txBody>
      </p:sp>
      <p:pic>
        <p:nvPicPr>
          <p:cNvPr id="1028" name="Picture 4" descr="Deep pink discord icon - Free deep pink site logo icons">
            <a:extLst>
              <a:ext uri="{FF2B5EF4-FFF2-40B4-BE49-F238E27FC236}">
                <a16:creationId xmlns:a16="http://schemas.microsoft.com/office/drawing/2014/main" id="{019B337E-72BC-6765-D403-5E77069A9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800" y="3769360"/>
            <a:ext cx="995362" cy="995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1991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5CA4-A7CA-DC04-2851-192B6C167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New Topics – Discord.py API 👾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A7AD58-C5AF-D9F7-6C08-9A7E9552EC8B}"/>
              </a:ext>
            </a:extLst>
          </p:cNvPr>
          <p:cNvSpPr txBox="1"/>
          <p:nvPr/>
        </p:nvSpPr>
        <p:spPr>
          <a:xfrm>
            <a:off x="381000" y="1524000"/>
            <a:ext cx="11430000" cy="43796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What’s an API? </a:t>
            </a:r>
            <a:r>
              <a:rPr lang="en-US" sz="32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</a:t>
            </a: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pplication </a:t>
            </a:r>
            <a:r>
              <a:rPr lang="en-US" sz="32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</a:t>
            </a: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rogramming </a:t>
            </a:r>
            <a:r>
              <a:rPr lang="en-US" sz="32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</a:t>
            </a: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nterface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i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 way to access features and data of another system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The </a:t>
            </a:r>
            <a:r>
              <a:rPr lang="en-US" sz="32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Discord.py API</a:t>
            </a: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allows developers to do a lot with code: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Read messages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Send messages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Moderate channels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 much more!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EFDC3-2412-10ED-9AC2-5794A3D2E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0" y="4038600"/>
            <a:ext cx="6172200" cy="2444180"/>
          </a:xfrm>
        </p:spPr>
        <p:txBody>
          <a:bodyPr>
            <a:normAutofit lnSpcReduction="10000"/>
          </a:bodyPr>
          <a:lstStyle/>
          <a:p>
            <a:pPr marL="57150" indent="0">
              <a:buNone/>
            </a:pPr>
            <a:r>
              <a:rPr lang="en-US" sz="3600" dirty="0">
                <a:solidFill>
                  <a:srgbClr val="6ABF4B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https://discordpy.readthedocs.io/en/stable/</a:t>
            </a:r>
            <a:endParaRPr lang="en-US" sz="3600" dirty="0"/>
          </a:p>
          <a:p>
            <a:pPr marL="57150" indent="0">
              <a:buNone/>
            </a:pPr>
            <a:r>
              <a:rPr lang="en-US" sz="3600" dirty="0">
                <a:hlinkClick r:id="rId4"/>
              </a:rPr>
              <a:t>https://discordpy.readthedocs.io/en/stable/quickstart.html</a:t>
            </a:r>
            <a:endParaRPr lang="en-US" sz="3600" dirty="0"/>
          </a:p>
          <a:p>
            <a:pPr marL="571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0438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5CA4-A7CA-DC04-2851-192B6C167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New Topics – Replit Secrets 🔒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EFDC3-2412-10ED-9AC2-5794A3D2E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5181600" cy="5257800"/>
          </a:xfrm>
        </p:spPr>
        <p:txBody>
          <a:bodyPr>
            <a:normAutofit/>
          </a:bodyPr>
          <a:lstStyle/>
          <a:p>
            <a:pPr marL="57150" indent="0" algn="ctr">
              <a:buNone/>
            </a:pPr>
            <a:r>
              <a:rPr lang="en-US" b="1" u="sng" dirty="0"/>
              <a:t>Why?</a:t>
            </a:r>
          </a:p>
          <a:p>
            <a:pPr marL="57150" indent="0">
              <a:buNone/>
            </a:pPr>
            <a:r>
              <a:rPr lang="en-US" sz="3000" dirty="0"/>
              <a:t>Some things (like passwords or access tokens) should be hidden</a:t>
            </a:r>
          </a:p>
          <a:p>
            <a:pPr marL="57150" indent="0">
              <a:buNone/>
            </a:pPr>
            <a:r>
              <a:rPr lang="en-US" sz="3000" dirty="0"/>
              <a:t>Since all </a:t>
            </a:r>
            <a:r>
              <a:rPr lang="en-US" sz="3000" dirty="0" err="1"/>
              <a:t>Repls</a:t>
            </a:r>
            <a:r>
              <a:rPr lang="en-US" sz="3000" dirty="0"/>
              <a:t> are public, hard-coding these values is not an option</a:t>
            </a:r>
          </a:p>
          <a:p>
            <a:pPr marL="57150" indent="0">
              <a:buNone/>
            </a:pPr>
            <a:r>
              <a:rPr lang="en-US" sz="3000" dirty="0"/>
              <a:t>Secrets allow these values to be used in code without being visible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B68BE6-6B1C-E6E6-28CC-6991AF7EB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339" y="3290071"/>
            <a:ext cx="1393463" cy="16764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FF7B7D-9FE7-B036-BAFF-4B58974A8DB7}"/>
              </a:ext>
            </a:extLst>
          </p:cNvPr>
          <p:cNvSpPr txBox="1">
            <a:spLocks/>
          </p:cNvSpPr>
          <p:nvPr/>
        </p:nvSpPr>
        <p:spPr>
          <a:xfrm>
            <a:off x="6400800" y="1172029"/>
            <a:ext cx="541020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2857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84313" indent="-2857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9125" indent="-2841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 algn="ctr">
              <a:buFont typeface="Wingdings" panose="05000000000000000000" pitchFamily="2" charset="2"/>
              <a:buNone/>
            </a:pPr>
            <a:r>
              <a:rPr lang="en-US" b="1" u="sng" dirty="0"/>
              <a:t>How?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5BDFBA-3285-8EEF-2B7A-0217E0009C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09"/>
          <a:stretch/>
        </p:blipFill>
        <p:spPr>
          <a:xfrm>
            <a:off x="7428708" y="1925208"/>
            <a:ext cx="4382292" cy="44061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10341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5CA4-A7CA-DC04-2851-192B6C167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New Topics – Function Decorators 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EFDC3-2412-10ED-9AC2-5794A3D2E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800" y="1219200"/>
            <a:ext cx="4267200" cy="5181600"/>
          </a:xfrm>
        </p:spPr>
        <p:txBody>
          <a:bodyPr/>
          <a:lstStyle/>
          <a:p>
            <a:pPr marL="57150" indent="0">
              <a:buNone/>
            </a:pPr>
            <a:r>
              <a:rPr lang="en-US" dirty="0"/>
              <a:t>Decorators wrap functions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r>
              <a:rPr lang="en-US" dirty="0"/>
              <a:t>Defining them can be complex, but using them is not as difficult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r>
              <a:rPr lang="en-US" u="sng" dirty="0"/>
              <a:t>Above the definition</a:t>
            </a:r>
          </a:p>
          <a:p>
            <a:pPr marL="57150" indent="0">
              <a:buNone/>
            </a:pPr>
            <a:r>
              <a:rPr lang="en-US" sz="3600" b="1" dirty="0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dirty="0"/>
              <a:t> symbol</a:t>
            </a:r>
          </a:p>
          <a:p>
            <a:pPr marL="57150" indent="0">
              <a:buNone/>
            </a:pPr>
            <a:r>
              <a:rPr lang="en-US" dirty="0"/>
              <a:t>Decorator name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B6C0084-301E-6AB7-F0F6-71DB621A8C25}"/>
              </a:ext>
            </a:extLst>
          </p:cNvPr>
          <p:cNvSpPr txBox="1">
            <a:spLocks/>
          </p:cNvSpPr>
          <p:nvPr/>
        </p:nvSpPr>
        <p:spPr>
          <a:xfrm>
            <a:off x="386862" y="1219200"/>
            <a:ext cx="6775938" cy="5181600"/>
          </a:xfrm>
          <a:prstGeom prst="rect">
            <a:avLst/>
          </a:prstGeom>
          <a:solidFill>
            <a:srgbClr val="FFF1FF"/>
          </a:solidFill>
          <a:ln w="57150">
            <a:solidFill>
              <a:srgbClr val="C300FF"/>
            </a:solidFill>
          </a:ln>
        </p:spPr>
        <p:txBody>
          <a:bodyPr vert="horz" lIns="182880" tIns="91440" rIns="0" bIns="0" rtlCol="0" anchor="ctr">
            <a:normAutofit/>
          </a:bodyPr>
          <a:lstStyle>
            <a:lvl1pPr marL="342900" indent="-2857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84313" indent="-2857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9125" indent="-2841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>
              <a:buNone/>
            </a:pPr>
            <a:r>
              <a:rPr lang="en-US" sz="6600" b="1" dirty="0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@do_twice</a:t>
            </a:r>
          </a:p>
          <a:p>
            <a:pPr marL="57150" indent="0">
              <a:buNone/>
            </a:pPr>
            <a:r>
              <a:rPr lang="en-US" sz="60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60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000" b="0" dirty="0" err="1">
                <a:solidFill>
                  <a:srgbClr val="251B50"/>
                </a:solidFill>
                <a:effectLst/>
                <a:latin typeface="Consolas" panose="020B0609020204030204" pitchFamily="49" charset="0"/>
              </a:rPr>
              <a:t>say_hi</a:t>
            </a:r>
            <a:r>
              <a:rPr lang="en-US" sz="60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pPr marL="57150" indent="0">
              <a:buNone/>
            </a:pPr>
            <a:r>
              <a:rPr lang="en-US" sz="60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6000" b="0" dirty="0">
                <a:solidFill>
                  <a:srgbClr val="251B50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60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000" b="0" dirty="0">
                <a:solidFill>
                  <a:srgbClr val="C300FF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6000" b="0" dirty="0">
                <a:solidFill>
                  <a:srgbClr val="19152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499117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yland 2019">
  <a:themeElements>
    <a:clrScheme name="Hyland">
      <a:dk1>
        <a:srgbClr val="56565A"/>
      </a:dk1>
      <a:lt1>
        <a:srgbClr val="FFFFFF"/>
      </a:lt1>
      <a:dk2>
        <a:srgbClr val="56565A"/>
      </a:dk2>
      <a:lt2>
        <a:srgbClr val="EFEFF0"/>
      </a:lt2>
      <a:accent1>
        <a:srgbClr val="54C8E8"/>
      </a:accent1>
      <a:accent2>
        <a:srgbClr val="6ABF4B"/>
      </a:accent2>
      <a:accent3>
        <a:srgbClr val="98989A"/>
      </a:accent3>
      <a:accent4>
        <a:srgbClr val="C8C8C8"/>
      </a:accent4>
      <a:accent5>
        <a:srgbClr val="EFEFF0"/>
      </a:accent5>
      <a:accent6>
        <a:srgbClr val="FFFFFF"/>
      </a:accent6>
      <a:hlink>
        <a:srgbClr val="6ABF4B"/>
      </a:hlink>
      <a:folHlink>
        <a:srgbClr val="6ABF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yland">
      <a:fillStyleLst>
        <a:solidFill>
          <a:schemeClr val="phClr"/>
        </a:solidFill>
        <a:solidFill>
          <a:schemeClr val="phClr">
            <a:satMod val="180000"/>
            <a:tint val="40000"/>
          </a:schemeClr>
        </a:solidFill>
        <a:solidFill>
          <a:schemeClr val="phClr">
            <a:shade val="40000"/>
          </a:schemeClr>
        </a:solidFill>
      </a:fillStyleLst>
      <a:lnStyleLst>
        <a:ln>
          <a:solidFill>
            <a:schemeClr val="phClr"/>
          </a:solidFill>
          <a:headEnd type="none" w="med" len="med"/>
          <a:tailEnd type="none" w="med" len="med"/>
        </a:ln>
        <a:ln w="12700" cap="flat" cmpd="sng" algn="ctr">
          <a:solidFill>
            <a:schemeClr val="phClr"/>
          </a:solidFill>
          <a:prstDash val="solid"/>
          <a:miter lim="800000"/>
        </a:ln>
        <a:ln>
          <a:solidFill>
            <a:schemeClr val="phClr"/>
          </a:solidFill>
          <a:headEnd type="none" w="med" len="med"/>
          <a:tailEnd type="none" w="med" len="me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 bwMode="auto">
        <a:solidFill>
          <a:schemeClr val="accent5"/>
        </a:solidFill>
        <a:ln w="127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miter lim="800000"/>
          <a:headEnd type="none"/>
          <a:tailEnd type="non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custClrLst>
    <a:custClr name="Hyland Green">
      <a:srgbClr val="6ABF4B"/>
    </a:custClr>
    <a:custClr name="Technology Blue">
      <a:srgbClr val="00586F"/>
    </a:custClr>
    <a:custClr name="Bright Blue">
      <a:srgbClr val="54C8E8"/>
    </a:custClr>
    <a:custClr name="Light Blue">
      <a:srgbClr val="96DAEA"/>
    </a:custClr>
    <a:custClr name="Pink">
      <a:srgbClr val="E95EBE"/>
    </a:custClr>
    <a:custClr name="Dark Gray">
      <a:srgbClr val="56565A"/>
    </a:custClr>
    <a:custClr name="Medium Gray">
      <a:srgbClr val="98989A"/>
    </a:custClr>
    <a:custClr name="Light Gray">
      <a:srgbClr val="C8C8C8"/>
    </a:custClr>
    <a:custClr name="Pale Gray">
      <a:srgbClr val="EFEFF0"/>
    </a:custClr>
    <a:custClr name="White">
      <a:srgbClr val="FFFFFF"/>
    </a:custClr>
    <a:custClr name="Orange">
      <a:srgbClr val="FF8300"/>
    </a:custClr>
    <a:custClr name="Purple">
      <a:srgbClr val="624B78"/>
    </a:custClr>
    <a:custClr name="Yellow">
      <a:srgbClr val="FFB71B"/>
    </a:custClr>
    <a:custClr name="Dark Blue">
      <a:srgbClr val="00303C"/>
    </a:custClr>
  </a:custClrLst>
  <a:extLst>
    <a:ext uri="{05A4C25C-085E-4340-85A3-A5531E510DB2}">
      <thm15:themeFamily xmlns:thm15="http://schemas.microsoft.com/office/thememl/2012/main" name="Hyland_Corp_PPT_Template.pptx" id="{98D68A89-7E3F-4C1F-84F5-E6FCA981C9F9}" vid="{5009EA51-E89B-49F5-BAEB-031E27FD48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962</Words>
  <Application>Microsoft Office PowerPoint</Application>
  <PresentationFormat>Widescreen</PresentationFormat>
  <Paragraphs>120</Paragraphs>
  <Slides>12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 Black</vt:lpstr>
      <vt:lpstr>Calibri</vt:lpstr>
      <vt:lpstr>Consolas</vt:lpstr>
      <vt:lpstr>Fira Code, Consolas,  Courier New</vt:lpstr>
      <vt:lpstr>Wingdings</vt:lpstr>
      <vt:lpstr>Hyland 2019</vt:lpstr>
      <vt:lpstr>New Topics</vt:lpstr>
      <vt:lpstr>Imports</vt:lpstr>
      <vt:lpstr>Package managers</vt:lpstr>
      <vt:lpstr>F strings</vt:lpstr>
      <vt:lpstr>More New Topics</vt:lpstr>
      <vt:lpstr>More New Topics – async/await 🕙</vt:lpstr>
      <vt:lpstr>More New Topics – Discord.py API 👾</vt:lpstr>
      <vt:lpstr>More New Topics – Replit Secrets 🔒</vt:lpstr>
      <vt:lpstr>More New Topics – Function Decorators 🎃</vt:lpstr>
      <vt:lpstr>More New Topics – Keyword arguments 🔑</vt:lpstr>
      <vt:lpstr>https://replit.com/@HylandOutreach/NewPythonTopics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Imports,  Function Arguments, and Decorators</dc:title>
  <dc:creator>Brendon Roberto</dc:creator>
  <cp:lastModifiedBy>Joseph Maxwell</cp:lastModifiedBy>
  <cp:revision>30</cp:revision>
  <dcterms:created xsi:type="dcterms:W3CDTF">2021-01-22T21:44:16Z</dcterms:created>
  <dcterms:modified xsi:type="dcterms:W3CDTF">2023-02-01T15:28:15Z</dcterms:modified>
</cp:coreProperties>
</file>

<file path=docProps/thumbnail.jpeg>
</file>